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7077075" cy="9385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2" autoAdjust="0"/>
    <p:restoredTop sz="94755" autoAdjust="0"/>
  </p:normalViewPr>
  <p:slideViewPr>
    <p:cSldViewPr>
      <p:cViewPr varScale="1">
        <p:scale>
          <a:sx n="71" d="100"/>
          <a:sy n="71" d="100"/>
        </p:scale>
        <p:origin x="-822" y="-96"/>
      </p:cViewPr>
      <p:guideLst>
        <p:guide orient="horz" pos="2160"/>
        <p:guide pos="2880"/>
      </p:guideLst>
    </p:cSldViewPr>
  </p:slideViewPr>
  <p:outlineViewPr>
    <p:cViewPr>
      <p:scale>
        <a:sx n="33" d="100"/>
        <a:sy n="33" d="100"/>
      </p:scale>
      <p:origin x="0" y="25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EDF36F9-E2D7-44FC-BA03-E4E1B5CDD6A0}"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DF36F9-E2D7-44FC-BA03-E4E1B5CDD6A0}"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EDF36F9-E2D7-44FC-BA03-E4E1B5CDD6A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544AF1-F521-4DC7-ACC6-12A581062DC7}" type="datetimeFigureOut">
              <a:rPr lang="en-US" smtClean="0"/>
              <a:pPr/>
              <a:t>4/19/2012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EDF36F9-E2D7-44FC-BA03-E4E1B5CDD6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FB544AF1-F521-4DC7-ACC6-12A581062DC7}" type="datetimeFigureOut">
              <a:rPr lang="en-US" smtClean="0"/>
              <a:pPr/>
              <a:t>4/19/2012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2EDF36F9-E2D7-44FC-BA03-E4E1B5CDD6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FB544AF1-F521-4DC7-ACC6-12A581062DC7}" type="datetimeFigureOut">
              <a:rPr lang="en-US" smtClean="0"/>
              <a:pPr/>
              <a:t>4/19/2012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EDF36F9-E2D7-44FC-BA03-E4E1B5CDD6A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Cyber Crime Game Players</a:t>
            </a:r>
            <a:endParaRPr lang="en-US" dirty="0"/>
          </a:p>
        </p:txBody>
      </p:sp>
      <p:pic>
        <p:nvPicPr>
          <p:cNvPr id="1026" name="Picture 2" descr="C:\Users\Iwi\AppData\Local\Microsoft\Windows\Temporary Internet Files\Content.IE5\3WUPZ1U8\MP900387725[1].jpg"/>
          <p:cNvPicPr>
            <a:picLocks noGrp="1" noChangeAspect="1" noChangeArrowheads="1"/>
          </p:cNvPicPr>
          <p:nvPr>
            <p:ph idx="1"/>
          </p:nvPr>
        </p:nvPicPr>
        <p:blipFill>
          <a:blip r:embed="rId2" cstate="print"/>
          <a:srcRect/>
          <a:stretch>
            <a:fillRect/>
          </a:stretch>
        </p:blipFill>
        <p:spPr bwMode="auto">
          <a:xfrm>
            <a:off x="1219200" y="1295400"/>
            <a:ext cx="6781800" cy="4837684"/>
          </a:xfrm>
          <a:prstGeom prst="rect">
            <a:avLst/>
          </a:prstGeom>
          <a:noFill/>
        </p:spPr>
      </p:pic>
      <p:sp>
        <p:nvSpPr>
          <p:cNvPr id="5" name="TextBox 4"/>
          <p:cNvSpPr txBox="1"/>
          <p:nvPr/>
        </p:nvSpPr>
        <p:spPr>
          <a:xfrm>
            <a:off x="2743200" y="5143620"/>
            <a:ext cx="5105400" cy="400110"/>
          </a:xfrm>
          <a:prstGeom prst="rect">
            <a:avLst/>
          </a:prstGeom>
          <a:noFill/>
        </p:spPr>
        <p:txBody>
          <a:bodyPr wrap="square" rtlCol="0">
            <a:spAutoFit/>
          </a:bodyPr>
          <a:lstStyle/>
          <a:p>
            <a:r>
              <a:rPr lang="en-US" sz="2000" b="1" dirty="0" smtClean="0">
                <a:solidFill>
                  <a:srgbClr val="FF0000"/>
                </a:solidFill>
              </a:rPr>
              <a:t>By Marharyta Abreu &amp;  Iwona Sornat</a:t>
            </a:r>
            <a:endParaRPr lang="en-US" sz="20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926336"/>
          </a:xfrm>
        </p:spPr>
        <p:txBody>
          <a:bodyPr/>
          <a:lstStyle/>
          <a:p>
            <a:r>
              <a:rPr lang="en-US" sz="3600" dirty="0" smtClean="0"/>
              <a:t>Cyber Crime Game Players: Cyber-criminals and cyber-criminal gangs</a:t>
            </a:r>
            <a:endParaRPr lang="en-US" sz="3600" dirty="0"/>
          </a:p>
        </p:txBody>
      </p:sp>
      <p:sp>
        <p:nvSpPr>
          <p:cNvPr id="3" name="Content Placeholder 2"/>
          <p:cNvSpPr>
            <a:spLocks noGrp="1"/>
          </p:cNvSpPr>
          <p:nvPr>
            <p:ph idx="1"/>
          </p:nvPr>
        </p:nvSpPr>
        <p:spPr>
          <a:xfrm>
            <a:off x="914400" y="2438400"/>
            <a:ext cx="7772400" cy="3917160"/>
          </a:xfrm>
        </p:spPr>
        <p:txBody>
          <a:bodyPr>
            <a:normAutofit lnSpcReduction="10000"/>
          </a:bodyPr>
          <a:lstStyle/>
          <a:p>
            <a:r>
              <a:rPr lang="en-US" dirty="0" smtClean="0"/>
              <a:t>Most originate from US, China, and Eastern Europe and focus on:</a:t>
            </a:r>
          </a:p>
          <a:p>
            <a:pPr marL="582930" indent="-514350">
              <a:buFont typeface="+mj-lt"/>
              <a:buAutoNum type="arabicPeriod"/>
            </a:pPr>
            <a:r>
              <a:rPr lang="en-US" dirty="0" smtClean="0"/>
              <a:t>Stealing financial information  - Eastern Europe</a:t>
            </a:r>
          </a:p>
          <a:p>
            <a:pPr marL="582930" indent="-514350">
              <a:buFont typeface="+mj-lt"/>
              <a:buAutoNum type="arabicPeriod"/>
            </a:pPr>
            <a:r>
              <a:rPr lang="en-US" dirty="0" smtClean="0"/>
              <a:t>Intellectual property - China</a:t>
            </a:r>
          </a:p>
          <a:p>
            <a:pPr marL="582930" indent="-514350">
              <a:buFont typeface="+mj-lt"/>
              <a:buAutoNum type="arabicPeriod"/>
            </a:pPr>
            <a:r>
              <a:rPr lang="en-US" dirty="0" smtClean="0"/>
              <a:t>Cooperation of cyber gangs and street gangs for extortion or industrial espionage - US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Accounting for Cyber Security</a:t>
            </a:r>
            <a:r>
              <a:rPr lang="en-US" dirty="0" smtClean="0"/>
              <a:t/>
            </a:r>
            <a:br>
              <a:rPr lang="en-US" dirty="0" smtClean="0"/>
            </a:br>
            <a:endParaRPr lang="en-US" dirty="0"/>
          </a:p>
        </p:txBody>
      </p:sp>
      <p:sp>
        <p:nvSpPr>
          <p:cNvPr id="3" name="Content Placeholder 2"/>
          <p:cNvSpPr>
            <a:spLocks noGrp="1"/>
          </p:cNvSpPr>
          <p:nvPr>
            <p:ph idx="1"/>
          </p:nvPr>
        </p:nvSpPr>
        <p:spPr>
          <a:xfrm>
            <a:off x="914400" y="1447800"/>
            <a:ext cx="7772400" cy="4572000"/>
          </a:xfrm>
        </p:spPr>
        <p:txBody>
          <a:bodyPr>
            <a:normAutofit lnSpcReduction="10000"/>
          </a:bodyPr>
          <a:lstStyle/>
          <a:p>
            <a:r>
              <a:rPr lang="en-US" dirty="0" smtClean="0"/>
              <a:t>SEC guidance issued in 2011 requires disclosure of material </a:t>
            </a:r>
            <a:r>
              <a:rPr lang="en-US" dirty="0" err="1" smtClean="0"/>
              <a:t>cybersecurity</a:t>
            </a:r>
            <a:r>
              <a:rPr lang="en-US" dirty="0" smtClean="0"/>
              <a:t> risks and cyber events.</a:t>
            </a:r>
          </a:p>
          <a:p>
            <a:r>
              <a:rPr lang="en-US" dirty="0" smtClean="0"/>
              <a:t>Possible effect on F/S:</a:t>
            </a:r>
          </a:p>
          <a:p>
            <a:pPr marL="582930" indent="-514350">
              <a:buFont typeface="+mj-lt"/>
              <a:buAutoNum type="arabicPeriod"/>
            </a:pPr>
            <a:r>
              <a:rPr lang="en-US" dirty="0" smtClean="0"/>
              <a:t>Remediation costs</a:t>
            </a:r>
          </a:p>
          <a:p>
            <a:pPr marL="582930" indent="-514350">
              <a:buFont typeface="+mj-lt"/>
              <a:buAutoNum type="arabicPeriod"/>
            </a:pPr>
            <a:r>
              <a:rPr lang="en-US" dirty="0" smtClean="0"/>
              <a:t>Increased protection costs</a:t>
            </a:r>
          </a:p>
          <a:p>
            <a:pPr marL="582930" indent="-514350">
              <a:buFont typeface="+mj-lt"/>
              <a:buAutoNum type="arabicPeriod"/>
            </a:pPr>
            <a:r>
              <a:rPr lang="en-US" dirty="0" smtClean="0"/>
              <a:t>Litigation</a:t>
            </a:r>
          </a:p>
          <a:p>
            <a:pPr marL="582930" indent="-514350">
              <a:buFont typeface="+mj-lt"/>
              <a:buAutoNum type="arabicPeriod"/>
            </a:pPr>
            <a:r>
              <a:rPr lang="en-US" dirty="0" smtClean="0"/>
              <a:t>Reputational damage</a:t>
            </a:r>
          </a:p>
          <a:p>
            <a:pPr marL="582930" indent="-514350">
              <a:buFont typeface="+mj-lt"/>
              <a:buAutoNum type="arabicPeriod"/>
            </a:pPr>
            <a:r>
              <a:rPr lang="en-US" dirty="0" smtClean="0"/>
              <a:t>Loss of revenues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There is no way to get rid of the cyber crime, but it is possible to limit it by making society aware of existing threats and methods used by hackers to deceive potential victims.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Crime Definition	</a:t>
            </a:r>
            <a:endParaRPr lang="en-US" dirty="0"/>
          </a:p>
        </p:txBody>
      </p:sp>
      <p:sp>
        <p:nvSpPr>
          <p:cNvPr id="3" name="Content Placeholder 2"/>
          <p:cNvSpPr>
            <a:spLocks noGrp="1"/>
          </p:cNvSpPr>
          <p:nvPr>
            <p:ph idx="1"/>
          </p:nvPr>
        </p:nvSpPr>
        <p:spPr>
          <a:xfrm>
            <a:off x="914400" y="1752600"/>
            <a:ext cx="7772400" cy="4602960"/>
          </a:xfrm>
        </p:spPr>
        <p:txBody>
          <a:bodyPr>
            <a:normAutofit/>
          </a:bodyPr>
          <a:lstStyle/>
          <a:p>
            <a:pPr>
              <a:buNone/>
            </a:pPr>
            <a:r>
              <a:rPr lang="en-US" sz="2000" dirty="0" smtClean="0"/>
              <a:t>      </a:t>
            </a:r>
          </a:p>
          <a:p>
            <a:pPr>
              <a:buNone/>
            </a:pPr>
            <a:endParaRPr lang="en-US" sz="2400" dirty="0" smtClean="0"/>
          </a:p>
          <a:p>
            <a:pPr>
              <a:buNone/>
            </a:pPr>
            <a:endParaRPr lang="en-US" sz="2400" dirty="0" smtClean="0"/>
          </a:p>
          <a:p>
            <a:r>
              <a:rPr lang="en-US" sz="2400" dirty="0" smtClean="0"/>
              <a:t>  What the cyber crime really means???????  </a:t>
            </a:r>
          </a:p>
          <a:p>
            <a:pPr>
              <a:buNone/>
            </a:pPr>
            <a:r>
              <a:rPr lang="en-US" sz="2400" dirty="0" smtClean="0"/>
              <a:t>	</a:t>
            </a:r>
          </a:p>
          <a:p>
            <a:r>
              <a:rPr lang="en-US" sz="2400" dirty="0" smtClean="0"/>
              <a:t>The U.S. Department of Justice -  expanded definition of cybercrime  </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Who are the cyber game players?</a:t>
            </a:r>
            <a:endParaRPr lang="en-US" sz="3600" dirty="0"/>
          </a:p>
        </p:txBody>
      </p:sp>
      <p:sp>
        <p:nvSpPr>
          <p:cNvPr id="3" name="Content Placeholder 2"/>
          <p:cNvSpPr>
            <a:spLocks noGrp="1"/>
          </p:cNvSpPr>
          <p:nvPr>
            <p:ph idx="1"/>
          </p:nvPr>
        </p:nvSpPr>
        <p:spPr/>
        <p:txBody>
          <a:bodyPr>
            <a:normAutofit/>
          </a:bodyPr>
          <a:lstStyle/>
          <a:p>
            <a:r>
              <a:rPr lang="en-US" sz="2800" dirty="0" smtClean="0"/>
              <a:t>Governmental and non-governmental parties</a:t>
            </a:r>
          </a:p>
          <a:p>
            <a:pPr marL="582930" indent="-514350">
              <a:buAutoNum type="arabicPeriod"/>
            </a:pPr>
            <a:r>
              <a:rPr lang="en-US" sz="2400" dirty="0" smtClean="0"/>
              <a:t>Hacktivist groups </a:t>
            </a:r>
          </a:p>
          <a:p>
            <a:pPr marL="525780" indent="-457200">
              <a:buAutoNum type="arabicPeriod" startAt="2"/>
            </a:pPr>
            <a:r>
              <a:rPr lang="en-US" sz="2400" dirty="0" smtClean="0"/>
              <a:t>Big military superpowers </a:t>
            </a:r>
          </a:p>
          <a:p>
            <a:pPr marL="525780" indent="-457200">
              <a:buNone/>
            </a:pPr>
            <a:r>
              <a:rPr lang="en-US" sz="2400" dirty="0" smtClean="0"/>
              <a:t>		- cyberspace as the fifth domain in warfare</a:t>
            </a:r>
          </a:p>
          <a:p>
            <a:pPr marL="582930" indent="-514350">
              <a:buAutoNum type="arabicPeriod" startAt="3"/>
            </a:pPr>
            <a:r>
              <a:rPr lang="en-US" sz="2400" dirty="0" smtClean="0"/>
              <a:t>Big software companies</a:t>
            </a:r>
          </a:p>
          <a:p>
            <a:pPr marL="582930" indent="-514350">
              <a:buAutoNum type="arabicPeriod" startAt="3"/>
            </a:pPr>
            <a:r>
              <a:rPr lang="en-US" sz="2400" dirty="0" smtClean="0"/>
              <a:t>Security companies</a:t>
            </a:r>
          </a:p>
          <a:p>
            <a:pPr marL="582930" indent="-514350">
              <a:buAutoNum type="arabicPeriod" startAt="3"/>
            </a:pPr>
            <a:r>
              <a:rPr lang="en-US" sz="2400" dirty="0" smtClean="0"/>
              <a:t>Traditional cyber-criminals and cyber-criminal gangs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and Trends 	</a:t>
            </a:r>
            <a:endParaRPr lang="en-US" dirty="0"/>
          </a:p>
        </p:txBody>
      </p:sp>
      <p:sp>
        <p:nvSpPr>
          <p:cNvPr id="3" name="Content Placeholder 2"/>
          <p:cNvSpPr>
            <a:spLocks noGrp="1"/>
          </p:cNvSpPr>
          <p:nvPr>
            <p:ph idx="1"/>
          </p:nvPr>
        </p:nvSpPr>
        <p:spPr>
          <a:xfrm>
            <a:off x="914400" y="1524000"/>
            <a:ext cx="7772400" cy="4831560"/>
          </a:xfrm>
        </p:spPr>
        <p:txBody>
          <a:bodyPr>
            <a:normAutofit fontScale="85000" lnSpcReduction="10000"/>
          </a:bodyPr>
          <a:lstStyle/>
          <a:p>
            <a:pPr lvl="0">
              <a:lnSpc>
                <a:spcPct val="200000"/>
              </a:lnSpc>
            </a:pPr>
            <a:r>
              <a:rPr lang="en-US" sz="2400" dirty="0" smtClean="0"/>
              <a:t>60’s - physical damage to computer`s systems  and long distance telephone networks subversion</a:t>
            </a:r>
          </a:p>
          <a:p>
            <a:pPr lvl="0">
              <a:lnSpc>
                <a:spcPct val="200000"/>
              </a:lnSpc>
            </a:pPr>
            <a:r>
              <a:rPr lang="en-US" sz="2400" dirty="0" smtClean="0"/>
              <a:t>80`s – malicious software (viruses, worms and Trojan horses)  </a:t>
            </a:r>
          </a:p>
          <a:p>
            <a:pPr lvl="0">
              <a:lnSpc>
                <a:spcPct val="200000"/>
              </a:lnSpc>
            </a:pPr>
            <a:r>
              <a:rPr lang="en-US" sz="2400" dirty="0" smtClean="0"/>
              <a:t>1995 –  Internet commercialized, cyber crime definition  really born</a:t>
            </a:r>
          </a:p>
          <a:p>
            <a:pPr lvl="0">
              <a:lnSpc>
                <a:spcPct val="200000"/>
              </a:lnSpc>
            </a:pPr>
            <a:r>
              <a:rPr lang="en-US" sz="2400" dirty="0" smtClean="0"/>
              <a:t>End of 90`s  - credit card fraud as border category of identity theft</a:t>
            </a:r>
          </a:p>
          <a:p>
            <a:pPr lvl="0">
              <a:lnSpc>
                <a:spcPct val="200000"/>
              </a:lnSpc>
            </a:pPr>
            <a:r>
              <a:rPr lang="en-US" sz="2400" dirty="0" smtClean="0"/>
              <a:t>Mid 2000s -  hardware Trojans designed</a:t>
            </a:r>
          </a:p>
          <a:p>
            <a:pPr>
              <a:lnSpc>
                <a:spcPct val="200000"/>
              </a:lnSpc>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97864"/>
          </a:xfrm>
        </p:spPr>
        <p:txBody>
          <a:bodyPr/>
          <a:lstStyle/>
          <a:p>
            <a:r>
              <a:rPr lang="en-US" sz="3600" dirty="0" smtClean="0"/>
              <a:t>Cyber Game Players: Hacktivists </a:t>
            </a:r>
            <a:endParaRPr lang="en-US" sz="3600" dirty="0"/>
          </a:p>
        </p:txBody>
      </p:sp>
      <p:sp>
        <p:nvSpPr>
          <p:cNvPr id="3" name="Content Placeholder 2"/>
          <p:cNvSpPr>
            <a:spLocks noGrp="1"/>
          </p:cNvSpPr>
          <p:nvPr>
            <p:ph idx="1"/>
          </p:nvPr>
        </p:nvSpPr>
        <p:spPr/>
        <p:txBody>
          <a:bodyPr>
            <a:normAutofit fontScale="85000" lnSpcReduction="10000"/>
          </a:bodyPr>
          <a:lstStyle/>
          <a:p>
            <a:pPr lvl="0">
              <a:lnSpc>
                <a:spcPct val="200000"/>
              </a:lnSpc>
            </a:pPr>
            <a:r>
              <a:rPr lang="en-US" sz="2400" dirty="0" smtClean="0"/>
              <a:t>The Saudi and Israeli hacktivists</a:t>
            </a:r>
          </a:p>
          <a:p>
            <a:pPr lvl="0">
              <a:lnSpc>
                <a:spcPct val="200000"/>
              </a:lnSpc>
            </a:pPr>
            <a:r>
              <a:rPr lang="en-US" sz="2400" dirty="0" smtClean="0"/>
              <a:t>Attacks on official websites of Saudi  </a:t>
            </a:r>
          </a:p>
          <a:p>
            <a:pPr lvl="0">
              <a:lnSpc>
                <a:spcPct val="200000"/>
              </a:lnSpc>
            </a:pPr>
            <a:r>
              <a:rPr lang="en-US" sz="2400" dirty="0" smtClean="0"/>
              <a:t>publishing the email passwords of nearly a hundred Saudi university students (Anonymous 972 )</a:t>
            </a:r>
          </a:p>
          <a:p>
            <a:pPr lvl="0">
              <a:lnSpc>
                <a:spcPct val="200000"/>
              </a:lnSpc>
            </a:pPr>
            <a:r>
              <a:rPr lang="en-US" sz="2400" dirty="0" smtClean="0"/>
              <a:t>Release of credit card numbers and other sensitive information that affected about 14,000 (xOmar) </a:t>
            </a:r>
          </a:p>
          <a:p>
            <a:pPr lvl="0">
              <a:lnSpc>
                <a:spcPct val="200000"/>
              </a:lnSpc>
            </a:pPr>
            <a:r>
              <a:rPr lang="en-US" sz="2400" dirty="0" smtClean="0"/>
              <a:t>Anonymous group</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316736"/>
          </a:xfrm>
        </p:spPr>
        <p:txBody>
          <a:bodyPr/>
          <a:lstStyle/>
          <a:p>
            <a:pPr algn="ctr"/>
            <a:r>
              <a:rPr lang="en-US" sz="3600" dirty="0" smtClean="0"/>
              <a:t>Cyber Game Players: Big military superpowers </a:t>
            </a:r>
            <a:endParaRPr lang="en-US" sz="3600" dirty="0"/>
          </a:p>
        </p:txBody>
      </p:sp>
      <p:sp>
        <p:nvSpPr>
          <p:cNvPr id="3" name="Content Placeholder 2"/>
          <p:cNvSpPr>
            <a:spLocks noGrp="1"/>
          </p:cNvSpPr>
          <p:nvPr>
            <p:ph idx="1"/>
          </p:nvPr>
        </p:nvSpPr>
        <p:spPr>
          <a:xfrm>
            <a:off x="914400" y="2133600"/>
            <a:ext cx="7772400" cy="4221960"/>
          </a:xfrm>
        </p:spPr>
        <p:txBody>
          <a:bodyPr>
            <a:normAutofit/>
          </a:bodyPr>
          <a:lstStyle/>
          <a:p>
            <a:pPr lvl="0">
              <a:lnSpc>
                <a:spcPct val="200000"/>
              </a:lnSpc>
            </a:pPr>
            <a:r>
              <a:rPr lang="en-US" sz="2200" dirty="0" smtClean="0"/>
              <a:t>China's cyber warfare skills</a:t>
            </a:r>
          </a:p>
          <a:p>
            <a:pPr lvl="0">
              <a:lnSpc>
                <a:spcPct val="200000"/>
              </a:lnSpc>
              <a:buNone/>
            </a:pPr>
            <a:r>
              <a:rPr lang="en-US" sz="2200" dirty="0" smtClean="0"/>
              <a:t>-  penetration the U.S. electric grid, </a:t>
            </a:r>
          </a:p>
          <a:p>
            <a:pPr lvl="0">
              <a:lnSpc>
                <a:spcPct val="200000"/>
              </a:lnSpc>
              <a:buNone/>
            </a:pPr>
            <a:r>
              <a:rPr lang="en-US" sz="2200" dirty="0" smtClean="0"/>
              <a:t> - gained access to U.S. government and corporate networks</a:t>
            </a:r>
          </a:p>
          <a:p>
            <a:pPr lvl="0">
              <a:lnSpc>
                <a:spcPct val="200000"/>
              </a:lnSpc>
            </a:pPr>
            <a:r>
              <a:rPr lang="en-US" sz="2200" dirty="0" smtClean="0"/>
              <a:t>Japan engaged recently in cyber activity</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Cyber Crime Game Players: Big software companies</a:t>
            </a:r>
            <a:endParaRPr lang="en-US" sz="3600" dirty="0"/>
          </a:p>
        </p:txBody>
      </p:sp>
      <p:sp>
        <p:nvSpPr>
          <p:cNvPr id="3" name="Content Placeholder 2"/>
          <p:cNvSpPr>
            <a:spLocks noGrp="1"/>
          </p:cNvSpPr>
          <p:nvPr>
            <p:ph idx="1"/>
          </p:nvPr>
        </p:nvSpPr>
        <p:spPr>
          <a:xfrm>
            <a:off x="914400" y="2057400"/>
            <a:ext cx="7772400" cy="4298160"/>
          </a:xfrm>
        </p:spPr>
        <p:txBody>
          <a:bodyPr>
            <a:normAutofit/>
          </a:bodyPr>
          <a:lstStyle/>
          <a:p>
            <a:r>
              <a:rPr lang="en-US" sz="2400" dirty="0" smtClean="0"/>
              <a:t>Apple, Adobe and Microsoft</a:t>
            </a:r>
          </a:p>
          <a:p>
            <a:pPr>
              <a:buNone/>
            </a:pPr>
            <a:endParaRPr lang="en-US" sz="2400" dirty="0" smtClean="0"/>
          </a:p>
          <a:p>
            <a:pPr lvl="0"/>
            <a:r>
              <a:rPr lang="en-US" sz="2400" dirty="0" smtClean="0"/>
              <a:t>Create the software which runs on all computers</a:t>
            </a:r>
          </a:p>
          <a:p>
            <a:pPr lvl="0"/>
            <a:r>
              <a:rPr lang="en-US" sz="2400" dirty="0" smtClean="0"/>
              <a:t>New zero-day exploits</a:t>
            </a:r>
          </a:p>
          <a:p>
            <a:pPr lvl="0"/>
            <a:endParaRPr lang="en-US" sz="2400" dirty="0" smtClean="0"/>
          </a:p>
          <a:p>
            <a:pPr lvl="0"/>
            <a:r>
              <a:rPr lang="en-US" sz="2400" dirty="0" smtClean="0"/>
              <a:t>“Operation Aurora”  - Google, Adobe, Juniper Networks, Rackspace, Symantec, Northrop Grumman, Morgan Stanley and Dow Chemical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Crime Game Players: Security Companies</a:t>
            </a:r>
            <a:br>
              <a:rPr lang="en-US" dirty="0" smtClean="0"/>
            </a:br>
            <a:endParaRPr lang="en-US" dirty="0"/>
          </a:p>
        </p:txBody>
      </p:sp>
      <p:sp>
        <p:nvSpPr>
          <p:cNvPr id="3" name="Content Placeholder 2"/>
          <p:cNvSpPr>
            <a:spLocks noGrp="1"/>
          </p:cNvSpPr>
          <p:nvPr>
            <p:ph idx="1"/>
          </p:nvPr>
        </p:nvSpPr>
        <p:spPr>
          <a:xfrm>
            <a:off x="914400" y="2895600"/>
            <a:ext cx="7772400" cy="3459960"/>
          </a:xfrm>
        </p:spPr>
        <p:txBody>
          <a:bodyPr/>
          <a:lstStyle/>
          <a:p>
            <a:r>
              <a:rPr lang="en-US" dirty="0" smtClean="0"/>
              <a:t>Security companies might be susceptible to attacks – RSA attacks</a:t>
            </a:r>
          </a:p>
          <a:p>
            <a:r>
              <a:rPr lang="en-US" dirty="0" smtClean="0"/>
              <a:t>Counter – espionage  - The Mykonos software</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TotalTime>
  <Words>334</Words>
  <Application>Microsoft Office PowerPoint</Application>
  <PresentationFormat>On-screen Show (4:3)</PresentationFormat>
  <Paragraphs>59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Cyber Crime Game Players</vt:lpstr>
      <vt:lpstr>Slide 2</vt:lpstr>
      <vt:lpstr>Cyber Crime Definition </vt:lpstr>
      <vt:lpstr>Who are the cyber game players?</vt:lpstr>
      <vt:lpstr>History and Trends  </vt:lpstr>
      <vt:lpstr>Cyber Game Players: Hacktivists </vt:lpstr>
      <vt:lpstr>Cyber Game Players: Big military superpowers </vt:lpstr>
      <vt:lpstr>Cyber Crime Game Players: Big software companies</vt:lpstr>
      <vt:lpstr>Cyber Crime Game Players: Security Companies </vt:lpstr>
      <vt:lpstr>Cyber Crime Game Players: Cyber-criminals and cyber-criminal gangs</vt:lpstr>
      <vt:lpstr>Accounting for Cyber Security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Crime Game Players</dc:title>
  <dc:creator>Iwi</dc:creator>
  <cp:lastModifiedBy>Iwi</cp:lastModifiedBy>
  <cp:revision>18</cp:revision>
  <dcterms:created xsi:type="dcterms:W3CDTF">2012-04-16T20:02:08Z</dcterms:created>
  <dcterms:modified xsi:type="dcterms:W3CDTF">2012-04-19T13:24:22Z</dcterms:modified>
</cp:coreProperties>
</file>